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5" r:id="rId2"/>
    <p:sldId id="257" r:id="rId3"/>
    <p:sldId id="269" r:id="rId4"/>
    <p:sldId id="270" r:id="rId5"/>
    <p:sldId id="271" r:id="rId6"/>
    <p:sldId id="569" r:id="rId7"/>
    <p:sldId id="272" r:id="rId8"/>
  </p:sldIdLst>
  <p:sldSz cx="9144000" cy="5143500" type="screen16x9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63330A-477E-BCFE-C7D9-EA199FC5B11A}" name="Silke Scholl-Scheiba" initials="SS" userId="c950d173434a6541" providerId="Windows Live"/>
  <p188:author id="{C3FCE8C4-2379-1857-CE28-3E3FB8F91001}" name="Weimar, Andrea" initials="AW" userId="S::Andrea.Weimar@bgn.de::ed87f894-4b4a-46b9-a533-33b64e7e66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669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14" autoAdjust="0"/>
    <p:restoredTop sz="95474" autoAdjust="0"/>
  </p:normalViewPr>
  <p:slideViewPr>
    <p:cSldViewPr snapToGrid="0" snapToObjects="1">
      <p:cViewPr varScale="1">
        <p:scale>
          <a:sx n="84" d="100"/>
          <a:sy n="84" d="100"/>
        </p:scale>
        <p:origin x="112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32631-60D9-492E-B779-1892383FCF92}" type="datetimeFigureOut">
              <a:rPr lang="fr-CH" smtClean="0"/>
              <a:t>29.10.2024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F00A2-9BB7-4ED1-97B6-824377C9F84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3944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40F3C-0E3A-4BE2-858D-8F7CDCF64254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ED7DF-65ED-4CBB-ABAD-9F32142A5C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21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273DEC-4C4E-C548-8658-DEFFD888274B}"/>
              </a:ext>
            </a:extLst>
          </p:cNvPr>
          <p:cNvSpPr/>
          <p:nvPr userDrawn="1"/>
        </p:nvSpPr>
        <p:spPr>
          <a:xfrm>
            <a:off x="1" y="4115420"/>
            <a:ext cx="514041" cy="514041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911B56-80F8-F34A-91AB-7ECB1A8BA378}"/>
              </a:ext>
            </a:extLst>
          </p:cNvPr>
          <p:cNvSpPr/>
          <p:nvPr userDrawn="1"/>
        </p:nvSpPr>
        <p:spPr>
          <a:xfrm>
            <a:off x="514042" y="4629461"/>
            <a:ext cx="514041" cy="514041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1B5720F-1E0D-6044-AD05-5DF61B0ED6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831" y="4134876"/>
            <a:ext cx="8035200" cy="16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r">
              <a:buNone/>
              <a:defRPr sz="14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Location (if presented at an ISSA event: Event name)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E36A10B-CD74-4E49-9B54-FA50EF419D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831" y="4377984"/>
            <a:ext cx="803520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None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(if presented at an ISSA event: Event date(s) | Event city, Event country)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1119600" y="4629461"/>
            <a:ext cx="7513200" cy="5148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805301" cy="54000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454C56F-9132-994F-A5DC-97D1D0B423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385" y="1082205"/>
            <a:ext cx="8036573" cy="11013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9502E3-8DFF-4146-A9C6-0E61F65D3F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831" y="2641376"/>
            <a:ext cx="8035200" cy="25724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750"/>
              </a:spcBef>
              <a:buNone/>
              <a:defRPr sz="16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Presenter, Job position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E9502E3-8DFF-4146-A9C6-0E61F65D3F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831" y="2991584"/>
            <a:ext cx="8035200" cy="666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750"/>
              </a:spcBef>
              <a:buNone/>
              <a:defRPr sz="1600" b="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Institution, Country</a:t>
            </a:r>
          </a:p>
        </p:txBody>
      </p:sp>
      <p:pic>
        <p:nvPicPr>
          <p:cNvPr id="4" name="Grafik 3" descr="Ein Bild, das Zahnrad, Kreis, Screenshot, Rad enthält.&#10;&#10;Automatisch generierte Beschreibung">
            <a:extLst>
              <a:ext uri="{FF2B5EF4-FFF2-40B4-BE49-F238E27FC236}">
                <a16:creationId xmlns:a16="http://schemas.microsoft.com/office/drawing/2014/main" id="{946EFE64-8921-BB68-EC0A-7AD6F156AC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1000" y="14811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1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: Q&amp;A, thank you,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7BDD71-73D6-B940-8BDA-49169336F104}"/>
              </a:ext>
            </a:extLst>
          </p:cNvPr>
          <p:cNvSpPr/>
          <p:nvPr userDrawn="1"/>
        </p:nvSpPr>
        <p:spPr>
          <a:xfrm>
            <a:off x="0" y="1659"/>
            <a:ext cx="9144000" cy="5143500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76D3E6-8909-AA4B-AE3C-FCB6122BD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2000" y="2248584"/>
            <a:ext cx="4320000" cy="646331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46BC3-9D97-634E-BF95-318A42CEB2EF}"/>
              </a:ext>
            </a:extLst>
          </p:cNvPr>
          <p:cNvSpPr/>
          <p:nvPr userDrawn="1"/>
        </p:nvSpPr>
        <p:spPr>
          <a:xfrm>
            <a:off x="8115918" y="510760"/>
            <a:ext cx="514041" cy="514041"/>
          </a:xfrm>
          <a:prstGeom prst="rect">
            <a:avLst/>
          </a:prstGeom>
          <a:solidFill>
            <a:srgbClr val="B1B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0533FF-F634-A84A-BB29-8EAC99A39EA8}"/>
              </a:ext>
            </a:extLst>
          </p:cNvPr>
          <p:cNvSpPr/>
          <p:nvPr userDrawn="1"/>
        </p:nvSpPr>
        <p:spPr>
          <a:xfrm>
            <a:off x="8629959" y="1024801"/>
            <a:ext cx="514041" cy="514041"/>
          </a:xfrm>
          <a:prstGeom prst="rect">
            <a:avLst/>
          </a:prstGeom>
          <a:solidFill>
            <a:srgbClr val="CBC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50E011-B036-2848-ABBB-B6208A1034C9}"/>
              </a:ext>
            </a:extLst>
          </p:cNvPr>
          <p:cNvSpPr/>
          <p:nvPr userDrawn="1"/>
        </p:nvSpPr>
        <p:spPr>
          <a:xfrm>
            <a:off x="8629959" y="1661"/>
            <a:ext cx="514041" cy="514041"/>
          </a:xfrm>
          <a:prstGeom prst="rect">
            <a:avLst/>
          </a:prstGeom>
          <a:solidFill>
            <a:srgbClr val="A3B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96367-AB44-8844-9C85-A8F866B04C3D}"/>
              </a:ext>
            </a:extLst>
          </p:cNvPr>
          <p:cNvSpPr/>
          <p:nvPr userDrawn="1"/>
        </p:nvSpPr>
        <p:spPr>
          <a:xfrm>
            <a:off x="1" y="4115420"/>
            <a:ext cx="514041" cy="514041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749097-8F22-4841-82BD-9583077CFC60}"/>
              </a:ext>
            </a:extLst>
          </p:cNvPr>
          <p:cNvSpPr/>
          <p:nvPr userDrawn="1"/>
        </p:nvSpPr>
        <p:spPr>
          <a:xfrm>
            <a:off x="514042" y="4629461"/>
            <a:ext cx="514041" cy="514041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BD2320-E6E9-064C-85BD-0E1162E9C5C0}"/>
              </a:ext>
            </a:extLst>
          </p:cNvPr>
          <p:cNvSpPr/>
          <p:nvPr userDrawn="1"/>
        </p:nvSpPr>
        <p:spPr>
          <a:xfrm>
            <a:off x="8164927" y="4771064"/>
            <a:ext cx="9300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@ISSACOMM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805301" cy="54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1119600" y="4629461"/>
            <a:ext cx="7513200" cy="5148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  <p:pic>
        <p:nvPicPr>
          <p:cNvPr id="2" name="Picture 1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9285D961-9236-B7FD-A406-44558E75D5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9693" y="4855284"/>
            <a:ext cx="70386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7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7BDD71-73D6-B940-8BDA-49169336F104}"/>
              </a:ext>
            </a:extLst>
          </p:cNvPr>
          <p:cNvSpPr/>
          <p:nvPr userDrawn="1"/>
        </p:nvSpPr>
        <p:spPr>
          <a:xfrm>
            <a:off x="0" y="1659"/>
            <a:ext cx="9144000" cy="5143500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CB459-4D0A-0345-B2C3-D54284BA64BE}"/>
              </a:ext>
            </a:extLst>
          </p:cNvPr>
          <p:cNvSpPr/>
          <p:nvPr userDrawn="1"/>
        </p:nvSpPr>
        <p:spPr>
          <a:xfrm>
            <a:off x="2412000" y="2232000"/>
            <a:ext cx="4320000" cy="45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46BC3-9D97-634E-BF95-318A42CEB2EF}"/>
              </a:ext>
            </a:extLst>
          </p:cNvPr>
          <p:cNvSpPr/>
          <p:nvPr userDrawn="1"/>
        </p:nvSpPr>
        <p:spPr>
          <a:xfrm>
            <a:off x="8115918" y="510760"/>
            <a:ext cx="514041" cy="514041"/>
          </a:xfrm>
          <a:prstGeom prst="rect">
            <a:avLst/>
          </a:prstGeom>
          <a:solidFill>
            <a:srgbClr val="B1B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0533FF-F634-A84A-BB29-8EAC99A39EA8}"/>
              </a:ext>
            </a:extLst>
          </p:cNvPr>
          <p:cNvSpPr/>
          <p:nvPr userDrawn="1"/>
        </p:nvSpPr>
        <p:spPr>
          <a:xfrm>
            <a:off x="8629959" y="1024801"/>
            <a:ext cx="514041" cy="514041"/>
          </a:xfrm>
          <a:prstGeom prst="rect">
            <a:avLst/>
          </a:prstGeom>
          <a:solidFill>
            <a:srgbClr val="CBC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50E011-B036-2848-ABBB-B6208A1034C9}"/>
              </a:ext>
            </a:extLst>
          </p:cNvPr>
          <p:cNvSpPr/>
          <p:nvPr userDrawn="1"/>
        </p:nvSpPr>
        <p:spPr>
          <a:xfrm>
            <a:off x="8629959" y="1661"/>
            <a:ext cx="514041" cy="514041"/>
          </a:xfrm>
          <a:prstGeom prst="rect">
            <a:avLst/>
          </a:prstGeom>
          <a:solidFill>
            <a:srgbClr val="A3B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96367-AB44-8844-9C85-A8F866B04C3D}"/>
              </a:ext>
            </a:extLst>
          </p:cNvPr>
          <p:cNvSpPr/>
          <p:nvPr userDrawn="1"/>
        </p:nvSpPr>
        <p:spPr>
          <a:xfrm>
            <a:off x="1" y="4115420"/>
            <a:ext cx="514041" cy="514041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749097-8F22-4841-82BD-9583077CFC60}"/>
              </a:ext>
            </a:extLst>
          </p:cNvPr>
          <p:cNvSpPr/>
          <p:nvPr userDrawn="1"/>
        </p:nvSpPr>
        <p:spPr>
          <a:xfrm>
            <a:off x="514042" y="4629461"/>
            <a:ext cx="514041" cy="514041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752672-3B59-CB41-BB95-BB282D2F3951}"/>
              </a:ext>
            </a:extLst>
          </p:cNvPr>
          <p:cNvSpPr/>
          <p:nvPr userDrawn="1"/>
        </p:nvSpPr>
        <p:spPr>
          <a:xfrm>
            <a:off x="4068613" y="2746800"/>
            <a:ext cx="134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@ISSACOMM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805301" cy="540000"/>
          </a:xfrm>
          <a:prstGeom prst="rect">
            <a:avLst/>
          </a:prstGeom>
        </p:spPr>
      </p:pic>
      <p:pic>
        <p:nvPicPr>
          <p:cNvPr id="4" name="Picture 3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B594E496-BE3C-F821-CC9B-DAD56E8CB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7802" y="2841354"/>
            <a:ext cx="123176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4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le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F68A398-F7B6-4249-AA99-90A5241C8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447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 line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1E0874-D180-AF4B-8930-EA1EF631FD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440000"/>
            <a:ext cx="8279999" cy="333368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  <a:endParaRPr lang="en-US" sz="9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 descr="Ein Bild, das Zahnrad, Kreis, Metallwaren, Transport enthält.&#10;&#10;Automatisch generierte Beschreibung">
            <a:extLst>
              <a:ext uri="{FF2B5EF4-FFF2-40B4-BE49-F238E27FC236}">
                <a16:creationId xmlns:a16="http://schemas.microsoft.com/office/drawing/2014/main" id="{071F54EF-A58A-C24B-8341-828470E5A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1480" y="119436"/>
            <a:ext cx="846120" cy="8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0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F68A398-F7B6-4249-AA99-90A5241C8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447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 line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6B79701-3AB8-EE4B-935C-1062D8F566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2000" y="1440000"/>
            <a:ext cx="4050000" cy="3307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74035A-FDC3-724B-951B-592FC17BF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440000"/>
            <a:ext cx="4050000" cy="330709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</p:spTree>
    <p:extLst>
      <p:ext uri="{BB962C8B-B14F-4D97-AF65-F5344CB8AC3E}">
        <p14:creationId xmlns:p14="http://schemas.microsoft.com/office/powerpoint/2010/main" val="324915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ti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F68A398-F7B6-4249-AA99-90A5241C8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447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 line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74035A-FDC3-724B-951B-592FC17BF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440000"/>
            <a:ext cx="4050000" cy="330709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  <a:endParaRPr lang="en-US" sz="9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E74035A-FDC3-724B-951B-592FC17BFB4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62000" y="1440000"/>
            <a:ext cx="4050000" cy="330709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6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lines title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A10ECE4-6A3A-8545-ABD5-D1E622AFE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77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 line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7DB1E4-120A-7D40-8974-D3A61A61C8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64000"/>
            <a:ext cx="8280000" cy="3009684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baseline="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</p:spTree>
    <p:extLst>
      <p:ext uri="{BB962C8B-B14F-4D97-AF65-F5344CB8AC3E}">
        <p14:creationId xmlns:p14="http://schemas.microsoft.com/office/powerpoint/2010/main" val="85016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lines 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0CCAA02-1084-494C-80A0-EBB5745D20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2000" y="1764000"/>
            <a:ext cx="4050000" cy="30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3D8FAF1-3858-9248-9C16-849703CCC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77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 line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8FFFAA-630D-2F4B-8E68-53437FA139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64000"/>
            <a:ext cx="4050000" cy="30591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</p:spTree>
    <p:extLst>
      <p:ext uri="{BB962C8B-B14F-4D97-AF65-F5344CB8AC3E}">
        <p14:creationId xmlns:p14="http://schemas.microsoft.com/office/powerpoint/2010/main" val="100671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+ lines 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3D8FAF1-3858-9248-9C16-849703CCC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77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 line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8FFFAA-630D-2F4B-8E68-53437FA139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64000"/>
            <a:ext cx="4050000" cy="30591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28FFFAA-630D-2F4B-8E68-53437FA139D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62000" y="1764000"/>
            <a:ext cx="4050000" cy="30591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85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ackgroun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</p:spTree>
    <p:extLst>
      <p:ext uri="{BB962C8B-B14F-4D97-AF65-F5344CB8AC3E}">
        <p14:creationId xmlns:p14="http://schemas.microsoft.com/office/powerpoint/2010/main" val="130856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21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92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71" r:id="rId4"/>
    <p:sldLayoutId id="2147483663" r:id="rId5"/>
    <p:sldLayoutId id="2147483665" r:id="rId6"/>
    <p:sldLayoutId id="2147483672" r:id="rId7"/>
    <p:sldLayoutId id="2147483670" r:id="rId8"/>
    <p:sldLayoutId id="2147483669" r:id="rId9"/>
    <p:sldLayoutId id="2147483666" r:id="rId10"/>
    <p:sldLayoutId id="21474836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safe-machines-at-work.org/safety-award-202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safe-machines-at-work.org/safety-award-202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safe-machines-at-work.org/safety-award-202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safe-machines-at-work.org/safety-award-202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scholl@ivss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69FA2983-2DF4-5C40-A812-9327F3949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" y="1540047"/>
            <a:ext cx="5882640" cy="22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0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CH" dirty="0"/>
            </a:br>
            <a:br>
              <a:rPr lang="fr-CH" dirty="0"/>
            </a:b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50"/>
              </a:spcBef>
            </a:pPr>
            <a:endParaRPr lang="en-GB" sz="2000" dirty="0">
              <a:solidFill>
                <a:srgbClr val="569BB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50"/>
              </a:spcBef>
            </a:pPr>
            <a:r>
              <a:rPr lang="en-GB" sz="20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Organized by: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ISSA Section Machine and System Safety</a:t>
            </a:r>
          </a:p>
          <a:p>
            <a:pPr marL="342900" indent="-342900">
              <a:spcBef>
                <a:spcPts val="150"/>
              </a:spcBef>
            </a:pPr>
            <a:r>
              <a:rPr lang="en-GB" sz="20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2000" baseline="300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GB" sz="20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issue: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September 2021 – September 2023</a:t>
            </a:r>
          </a:p>
          <a:p>
            <a:pPr marL="342900" indent="-342900">
              <a:spcBef>
                <a:spcPts val="150"/>
              </a:spcBef>
            </a:pPr>
            <a:r>
              <a:rPr lang="en-GB" sz="20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sz="2000" baseline="300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GB" sz="20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issue: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started October 1</a:t>
            </a:r>
            <a:r>
              <a:rPr lang="en-GB" sz="2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2024, deadline for submissions: June 30</a:t>
            </a:r>
            <a:r>
              <a:rPr lang="en-GB" sz="2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2025</a:t>
            </a:r>
          </a:p>
          <a:p>
            <a:pPr marL="342900" indent="-342900">
              <a:spcBef>
                <a:spcPts val="150"/>
              </a:spcBef>
            </a:pPr>
            <a:r>
              <a:rPr lang="en-GB" sz="20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 frame: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launched every three years</a:t>
            </a:r>
          </a:p>
          <a:p>
            <a:endParaRPr lang="fr-CH" dirty="0"/>
          </a:p>
          <a:p>
            <a:endParaRPr lang="fr-CH" dirty="0"/>
          </a:p>
          <a:p>
            <a:pPr marL="0" indent="0" algn="ctr">
              <a:buNone/>
            </a:pPr>
            <a:r>
              <a:rPr lang="en-GB" u="sng" dirty="0">
                <a:solidFill>
                  <a:srgbClr val="0563C1"/>
                </a:solidFill>
                <a:ea typeface="Times New Roman" panose="02020603050405020304" pitchFamily="18" charset="0"/>
                <a:hlinkClick r:id="rId2"/>
              </a:rPr>
              <a:t>https://www.safe-machines-at-work.org/safety-award-2025</a:t>
            </a:r>
            <a:endParaRPr lang="en-GB" u="sng" dirty="0">
              <a:solidFill>
                <a:srgbClr val="0563C1"/>
              </a:solidFill>
              <a:ea typeface="Times New Roman" panose="02020603050405020304" pitchFamily="18" charset="0"/>
            </a:endParaRPr>
          </a:p>
          <a:p>
            <a:endParaRPr lang="fr-CH" dirty="0"/>
          </a:p>
        </p:txBody>
      </p:sp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D86E2D3-7F1A-3837-FC03-3F9EF1CF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0" y="117767"/>
            <a:ext cx="3970020" cy="15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3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CH" dirty="0"/>
            </a:br>
            <a:br>
              <a:rPr lang="fr-CH" dirty="0"/>
            </a:b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1998" y="1440000"/>
            <a:ext cx="8279999" cy="3333684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50"/>
              </a:spcBef>
            </a:pPr>
            <a:endParaRPr lang="en-GB" sz="2200" dirty="0">
              <a:solidFill>
                <a:srgbClr val="569BB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50"/>
              </a:spcBef>
            </a:pPr>
            <a:r>
              <a:rPr lang="en-GB" dirty="0">
                <a:solidFill>
                  <a:srgbClr val="569BBE"/>
                </a:solidFill>
                <a:ea typeface="Times New Roman" panose="02020603050405020304" pitchFamily="18" charset="0"/>
              </a:rPr>
              <a:t>Background:</a:t>
            </a:r>
            <a:r>
              <a:rPr lang="en-US" dirty="0"/>
              <a:t> </a:t>
            </a:r>
            <a:r>
              <a:rPr lang="en-US" dirty="0">
                <a:effectLst/>
                <a:ea typeface="Aptos" panose="020B0004020202020204" pitchFamily="34" charset="0"/>
              </a:rPr>
              <a:t>There are still too many accidents in relation with machines worldwide, which are causing human suffering and entailing substantial costs for the social insurance systems.</a:t>
            </a:r>
            <a:endParaRPr lang="de-DE" dirty="0">
              <a:effectLst/>
              <a:ea typeface="Aptos" panose="020B0004020202020204" pitchFamily="34" charset="0"/>
            </a:endParaRPr>
          </a:p>
          <a:p>
            <a:pPr marL="342900" indent="-342900">
              <a:spcBef>
                <a:spcPts val="150"/>
              </a:spcBef>
            </a:pPr>
            <a:r>
              <a:rPr lang="en-GB" dirty="0">
                <a:solidFill>
                  <a:srgbClr val="569BBE"/>
                </a:solidFill>
                <a:ea typeface="Times New Roman" panose="02020603050405020304" pitchFamily="18" charset="0"/>
              </a:rPr>
              <a:t>Aim: </a:t>
            </a:r>
            <a:r>
              <a:rPr lang="en-GB" dirty="0">
                <a:ea typeface="Times New Roman" panose="02020603050405020304" pitchFamily="18" charset="0"/>
              </a:rPr>
              <a:t>The Section intends to m</a:t>
            </a:r>
            <a:r>
              <a:rPr lang="en-US" dirty="0" err="1"/>
              <a:t>otivate</a:t>
            </a:r>
            <a:r>
              <a:rPr lang="en-US" dirty="0"/>
              <a:t> machine manufacturers to give machine safety and ergonomics a higher priority.</a:t>
            </a:r>
            <a:endParaRPr lang="en-GB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 algn="ctr">
              <a:buNone/>
            </a:pPr>
            <a:r>
              <a:rPr lang="en-GB" u="sng" dirty="0">
                <a:solidFill>
                  <a:srgbClr val="0563C1"/>
                </a:solidFill>
                <a:ea typeface="Times New Roman" panose="02020603050405020304" pitchFamily="18" charset="0"/>
                <a:hlinkClick r:id="rId2"/>
              </a:rPr>
              <a:t>https://www.safe-machines-at-work.org/safety-award-2025</a:t>
            </a:r>
            <a:endParaRPr lang="en-GB" u="sng" dirty="0">
              <a:solidFill>
                <a:srgbClr val="0563C1"/>
              </a:solidFill>
              <a:ea typeface="Times New Roman" panose="02020603050405020304" pitchFamily="18" charset="0"/>
            </a:endParaRPr>
          </a:p>
          <a:p>
            <a:endParaRPr lang="fr-CH" dirty="0"/>
          </a:p>
        </p:txBody>
      </p:sp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D86E2D3-7F1A-3837-FC03-3F9EF1CF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0" y="117767"/>
            <a:ext cx="3970020" cy="15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4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CH" dirty="0"/>
            </a:br>
            <a:br>
              <a:rPr lang="fr-CH" dirty="0"/>
            </a:b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ts val="150"/>
              </a:spcBef>
              <a:buNone/>
            </a:pPr>
            <a:r>
              <a:rPr lang="en-GB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Award: </a:t>
            </a:r>
            <a:r>
              <a:rPr lang="en-US" dirty="0"/>
              <a:t> </a:t>
            </a:r>
          </a:p>
          <a:p>
            <a:pPr marL="457200" indent="-342900">
              <a:lnSpc>
                <a:spcPct val="95000"/>
              </a:lnSpc>
              <a:spcBef>
                <a:spcPts val="150"/>
              </a:spcBef>
            </a:pPr>
            <a:r>
              <a:rPr lang="en-US" b="1" dirty="0"/>
              <a:t>The winners receive a trophy, a certificate and the Safety Award’s digital logo which may be used for marketing purposes. </a:t>
            </a:r>
          </a:p>
          <a:p>
            <a:pPr marL="457200" indent="-342900">
              <a:lnSpc>
                <a:spcPct val="95000"/>
              </a:lnSpc>
              <a:spcBef>
                <a:spcPts val="150"/>
              </a:spcBef>
            </a:pPr>
            <a:r>
              <a:rPr lang="en-US" b="1" dirty="0"/>
              <a:t>The award carries no prize money.</a:t>
            </a:r>
          </a:p>
          <a:p>
            <a:pPr marL="457200" indent="-342900">
              <a:lnSpc>
                <a:spcPct val="95000"/>
              </a:lnSpc>
              <a:spcBef>
                <a:spcPts val="150"/>
              </a:spcBef>
            </a:pPr>
            <a:r>
              <a:rPr lang="en-US" b="1" dirty="0">
                <a:effectLst/>
              </a:rPr>
              <a:t>To make good solutions more visible worldwide, the Section Machine and System Safety will take care of opportunities to present the winners at congresses and in publications</a:t>
            </a:r>
            <a:endParaRPr lang="en-GB" b="1" dirty="0">
              <a:ea typeface="Times New Roman" panose="02020603050405020304" pitchFamily="18" charset="0"/>
            </a:endParaRPr>
          </a:p>
          <a:p>
            <a:endParaRPr lang="fr-CH" dirty="0"/>
          </a:p>
          <a:p>
            <a:pPr marL="0" indent="0" algn="ctr">
              <a:buNone/>
            </a:pPr>
            <a:r>
              <a:rPr lang="en-GB" u="sng" dirty="0">
                <a:solidFill>
                  <a:srgbClr val="0563C1"/>
                </a:solidFill>
                <a:ea typeface="Times New Roman" panose="02020603050405020304" pitchFamily="18" charset="0"/>
                <a:hlinkClick r:id="rId2"/>
              </a:rPr>
              <a:t>https://www.safe-machines-at-work.org/safety-award-2025</a:t>
            </a:r>
            <a:endParaRPr lang="en-GB" u="sng" dirty="0">
              <a:solidFill>
                <a:srgbClr val="0563C1"/>
              </a:solidFill>
              <a:ea typeface="Times New Roman" panose="02020603050405020304" pitchFamily="18" charset="0"/>
            </a:endParaRPr>
          </a:p>
          <a:p>
            <a:endParaRPr lang="fr-CH" dirty="0"/>
          </a:p>
        </p:txBody>
      </p:sp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D86E2D3-7F1A-3837-FC03-3F9EF1CF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0" y="117767"/>
            <a:ext cx="3970020" cy="15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5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CH" dirty="0"/>
            </a:br>
            <a:br>
              <a:rPr lang="fr-CH" dirty="0"/>
            </a:b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50"/>
              </a:spcBef>
              <a:buNone/>
            </a:pPr>
            <a:r>
              <a:rPr lang="en-GB" dirty="0">
                <a:solidFill>
                  <a:srgbClr val="569BBE"/>
                </a:solidFill>
                <a:ea typeface="Times New Roman" panose="02020603050405020304" pitchFamily="18" charset="0"/>
              </a:rPr>
              <a:t>The winners 2023</a:t>
            </a:r>
          </a:p>
          <a:p>
            <a:endParaRPr lang="fr-CH" dirty="0"/>
          </a:p>
        </p:txBody>
      </p:sp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D86E2D3-7F1A-3837-FC03-3F9EF1CF9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0" y="117767"/>
            <a:ext cx="3970020" cy="1512770"/>
          </a:xfrm>
          <a:prstGeom prst="rect">
            <a:avLst/>
          </a:prstGeom>
        </p:spPr>
      </p:pic>
      <p:pic>
        <p:nvPicPr>
          <p:cNvPr id="2" name="Grafik 1" descr="Ein Bild, das Im Haus, Werkzeug, medizinische Ausrüstung, Person enthält.&#10;&#10;Automatisch generierte Beschreibung">
            <a:extLst>
              <a:ext uri="{FF2B5EF4-FFF2-40B4-BE49-F238E27FC236}">
                <a16:creationId xmlns:a16="http://schemas.microsoft.com/office/drawing/2014/main" id="{1118D308-B843-70B0-383B-6308DE867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41" y="2126089"/>
            <a:ext cx="2125639" cy="1594229"/>
          </a:xfrm>
          <a:prstGeom prst="rect">
            <a:avLst/>
          </a:prstGeom>
        </p:spPr>
      </p:pic>
      <p:pic>
        <p:nvPicPr>
          <p:cNvPr id="5" name="Grafik 4" descr="Ein Bild, das Maschine, Werkzeug, elektrische Säge, medizinische Ausrüstung enthält.&#10;&#10;Automatisch generierte Beschreibung">
            <a:extLst>
              <a:ext uri="{FF2B5EF4-FFF2-40B4-BE49-F238E27FC236}">
                <a16:creationId xmlns:a16="http://schemas.microsoft.com/office/drawing/2014/main" id="{CD955464-A293-A347-DA52-9556A19605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70" y="1585225"/>
            <a:ext cx="2125639" cy="3188459"/>
          </a:xfrm>
          <a:prstGeom prst="rect">
            <a:avLst/>
          </a:prstGeom>
        </p:spPr>
      </p:pic>
      <p:pic>
        <p:nvPicPr>
          <p:cNvPr id="6" name="Grafik 5" descr="Ein Bild, das Maschine, Fräsmaschine enthält.&#10;&#10;Automatisch generierte Beschreibung">
            <a:extLst>
              <a:ext uri="{FF2B5EF4-FFF2-40B4-BE49-F238E27FC236}">
                <a16:creationId xmlns:a16="http://schemas.microsoft.com/office/drawing/2014/main" id="{81893CC1-90AE-4141-BBAD-C45D92DC54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82" y="1490322"/>
            <a:ext cx="2566399" cy="171178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2655ABC-9B10-9865-A16F-2FC663545651}"/>
              </a:ext>
            </a:extLst>
          </p:cNvPr>
          <p:cNvSpPr txBox="1"/>
          <p:nvPr/>
        </p:nvSpPr>
        <p:spPr>
          <a:xfrm>
            <a:off x="632460" y="3939540"/>
            <a:ext cx="28727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Grasselli </a:t>
            </a:r>
            <a:r>
              <a:rPr lang="de-DE" b="1" dirty="0" err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de-DE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Skinner Safety System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9EBB22D-24C7-7678-C4CC-8A5812495855}"/>
              </a:ext>
            </a:extLst>
          </p:cNvPr>
          <p:cNvSpPr txBox="1"/>
          <p:nvPr/>
        </p:nvSpPr>
        <p:spPr>
          <a:xfrm>
            <a:off x="6080760" y="3342326"/>
            <a:ext cx="32994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Altendorf GmbH:</a:t>
            </a:r>
            <a:r>
              <a:rPr lang="en-US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 Guard™ System</a:t>
            </a:r>
            <a:endParaRPr lang="de-DE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1254A77-820C-6EA2-F11B-966B7D690D80}"/>
              </a:ext>
            </a:extLst>
          </p:cNvPr>
          <p:cNvSpPr txBox="1"/>
          <p:nvPr/>
        </p:nvSpPr>
        <p:spPr>
          <a:xfrm>
            <a:off x="5402580" y="4239622"/>
            <a:ext cx="34061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Automation &amp; Robotics:</a:t>
            </a:r>
            <a:r>
              <a:rPr lang="en-US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BladeStop</a:t>
            </a:r>
            <a:r>
              <a:rPr lang="en-US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 Safety Bandsaw</a:t>
            </a:r>
            <a:endParaRPr lang="de-DE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4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8968B-77C4-ADF5-D10C-E78534040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39D736-BF8B-0D28-4568-66DAE42D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CH" dirty="0"/>
            </a:br>
            <a:br>
              <a:rPr lang="fr-CH" dirty="0"/>
            </a:br>
            <a:endParaRPr lang="fr-CH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E2A736-9A1D-0C39-11C0-4086006C5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Bef>
                <a:spcPts val="150"/>
              </a:spcBef>
              <a:buNone/>
            </a:pPr>
            <a:r>
              <a:rPr lang="en-GB" sz="3200" dirty="0">
                <a:solidFill>
                  <a:srgbClr val="569B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join: </a:t>
            </a:r>
            <a:r>
              <a:rPr lang="en-US" sz="3200" dirty="0"/>
              <a:t> </a:t>
            </a:r>
          </a:p>
          <a:p>
            <a:pPr marL="0" indent="0">
              <a:lnSpc>
                <a:spcPct val="115000"/>
              </a:lnSpc>
              <a:spcBef>
                <a:spcPts val="150"/>
              </a:spcBef>
              <a:buNone/>
            </a:pPr>
            <a:endParaRPr lang="en-US" sz="3200" dirty="0"/>
          </a:p>
          <a:p>
            <a:pPr marL="457200" indent="-342900">
              <a:lnSpc>
                <a:spcPct val="115000"/>
              </a:lnSpc>
              <a:spcBef>
                <a:spcPts val="150"/>
              </a:spcBef>
            </a:pPr>
            <a:r>
              <a:rPr lang="en-US" sz="3200" b="1" dirty="0"/>
              <a:t>Fill in the questionnaire on our website and send it to us</a:t>
            </a:r>
          </a:p>
          <a:p>
            <a:pPr marL="114300" indent="0">
              <a:lnSpc>
                <a:spcPct val="115000"/>
              </a:lnSpc>
              <a:spcBef>
                <a:spcPts val="150"/>
              </a:spcBef>
              <a:buNone/>
            </a:pPr>
            <a:r>
              <a:rPr lang="en-US" sz="3200" b="1" dirty="0">
                <a:hlinkClick r:id="rId2"/>
              </a:rPr>
              <a:t>https://www.safe-machines-at-work.org/safety-award-2025</a:t>
            </a:r>
            <a:endParaRPr lang="en-US" sz="3200" b="1" dirty="0"/>
          </a:p>
          <a:p>
            <a:pPr marL="457200" indent="-342900">
              <a:lnSpc>
                <a:spcPct val="115000"/>
              </a:lnSpc>
              <a:spcBef>
                <a:spcPts val="150"/>
              </a:spcBef>
            </a:pPr>
            <a:r>
              <a:rPr lang="en-US" sz="3200" b="1" dirty="0"/>
              <a:t>An international jury will evaluate all submissions according to fixed evaluation criteria.</a:t>
            </a:r>
          </a:p>
          <a:p>
            <a:endParaRPr lang="fr-CH" sz="3200" dirty="0"/>
          </a:p>
          <a:p>
            <a:endParaRPr lang="fr-CH" sz="3200" dirty="0"/>
          </a:p>
          <a:p>
            <a:endParaRPr lang="fr-CH" sz="3200" dirty="0"/>
          </a:p>
          <a:p>
            <a:pPr marL="0" indent="0" algn="ctr">
              <a:buNone/>
            </a:pPr>
            <a:r>
              <a:rPr lang="en-GB" sz="3200" u="sng" dirty="0">
                <a:solidFill>
                  <a:srgbClr val="0563C1"/>
                </a:solidFill>
                <a:ea typeface="Times New Roman" panose="02020603050405020304" pitchFamily="18" charset="0"/>
                <a:hlinkClick r:id="rId2"/>
              </a:rPr>
              <a:t>https://www.safe-machines-at-work.org/safety-award-2025</a:t>
            </a:r>
            <a:endParaRPr lang="en-GB" sz="3200" u="sng" dirty="0">
              <a:solidFill>
                <a:srgbClr val="0563C1"/>
              </a:solidFill>
              <a:ea typeface="Times New Roman" panose="02020603050405020304" pitchFamily="18" charset="0"/>
            </a:endParaRPr>
          </a:p>
          <a:p>
            <a:endParaRPr lang="fr-CH" dirty="0"/>
          </a:p>
        </p:txBody>
      </p:sp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977D0FA3-2DBD-C3A7-435C-21A239B12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0" y="117767"/>
            <a:ext cx="3970020" cy="15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6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CH" dirty="0"/>
            </a:br>
            <a:br>
              <a:rPr lang="fr-CH" dirty="0"/>
            </a:b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150"/>
              </a:spcBef>
            </a:pPr>
            <a:endParaRPr lang="en-GB" sz="2200" dirty="0">
              <a:solidFill>
                <a:srgbClr val="569BB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50"/>
              </a:spcBef>
              <a:buNone/>
            </a:pPr>
            <a:r>
              <a:rPr lang="en-US" sz="2000" dirty="0">
                <a:effectLst/>
              </a:rPr>
              <a:t>We are looking forward to your submissions!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If you have any questions or remarks, 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lease contact:</a:t>
            </a:r>
          </a:p>
          <a:p>
            <a:pPr marL="342900" indent="-342900">
              <a:spcBef>
                <a:spcPts val="15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5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Silke Scholl-Scheiba</a:t>
            </a:r>
          </a:p>
          <a:p>
            <a:pPr algn="ctr">
              <a:spcBef>
                <a:spcPts val="15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ISSA Section Machine and System Safety</a:t>
            </a:r>
            <a:endParaRPr lang="en-US" sz="2000" dirty="0"/>
          </a:p>
          <a:p>
            <a:pPr algn="ctr">
              <a:spcBef>
                <a:spcPts val="150"/>
              </a:spcBef>
              <a:buNone/>
            </a:pPr>
            <a:r>
              <a:rPr lang="en-US" sz="2000" dirty="0">
                <a:hlinkClick r:id="rId2"/>
              </a:rPr>
              <a:t>scholl@ivss.org</a:t>
            </a:r>
            <a:endParaRPr lang="en-US" sz="2000" dirty="0"/>
          </a:p>
          <a:p>
            <a:endParaRPr lang="fr-CH" dirty="0"/>
          </a:p>
        </p:txBody>
      </p:sp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D86E2D3-7F1A-3837-FC03-3F9EF1CF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0" y="117767"/>
            <a:ext cx="3970020" cy="15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13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294</Words>
  <Application>Microsoft Office PowerPoint</Application>
  <PresentationFormat>Bildschirmpräsentation (16:9)</PresentationFormat>
  <Paragraphs>45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STIXGeneral-Regular</vt:lpstr>
      <vt:lpstr>Times New Roman</vt:lpstr>
      <vt:lpstr>Wingdings</vt:lpstr>
      <vt:lpstr>Office Theme</vt:lpstr>
      <vt:lpstr>PowerPoint-Präsentation</vt:lpstr>
      <vt:lpstr>  </vt:lpstr>
      <vt:lpstr>  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TMC Office Products</dc:creator>
  <cp:lastModifiedBy>Silke Scholl-Scheiba</cp:lastModifiedBy>
  <cp:revision>94</cp:revision>
  <cp:lastPrinted>2024-10-29T06:54:50Z</cp:lastPrinted>
  <dcterms:created xsi:type="dcterms:W3CDTF">2019-02-27T15:16:38Z</dcterms:created>
  <dcterms:modified xsi:type="dcterms:W3CDTF">2024-10-29T07:05:23Z</dcterms:modified>
</cp:coreProperties>
</file>